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6"/>
  </p:notesMasterIdLst>
  <p:sldIdLst>
    <p:sldId id="398" r:id="rId6"/>
    <p:sldId id="408" r:id="rId7"/>
    <p:sldId id="410" r:id="rId8"/>
    <p:sldId id="409" r:id="rId9"/>
    <p:sldId id="411" r:id="rId10"/>
    <p:sldId id="392" r:id="rId11"/>
    <p:sldId id="387" r:id="rId12"/>
    <p:sldId id="418" r:id="rId13"/>
    <p:sldId id="419" r:id="rId14"/>
    <p:sldId id="424" r:id="rId15"/>
    <p:sldId id="394" r:id="rId16"/>
    <p:sldId id="397" r:id="rId17"/>
    <p:sldId id="415" r:id="rId18"/>
    <p:sldId id="413" r:id="rId19"/>
    <p:sldId id="412" r:id="rId20"/>
    <p:sldId id="425" r:id="rId21"/>
    <p:sldId id="423" r:id="rId22"/>
    <p:sldId id="353" r:id="rId23"/>
    <p:sldId id="396" r:id="rId24"/>
    <p:sldId id="395" r:id="rId25"/>
    <p:sldId id="420" r:id="rId26"/>
    <p:sldId id="369" r:id="rId27"/>
    <p:sldId id="370" r:id="rId28"/>
    <p:sldId id="379" r:id="rId29"/>
    <p:sldId id="378" r:id="rId30"/>
    <p:sldId id="380" r:id="rId31"/>
    <p:sldId id="381" r:id="rId32"/>
    <p:sldId id="383" r:id="rId33"/>
    <p:sldId id="384" r:id="rId34"/>
    <p:sldId id="385" r:id="rId35"/>
    <p:sldId id="386" r:id="rId36"/>
    <p:sldId id="301" r:id="rId37"/>
    <p:sldId id="422" r:id="rId38"/>
    <p:sldId id="366" r:id="rId39"/>
    <p:sldId id="388" r:id="rId40"/>
    <p:sldId id="426" r:id="rId41"/>
    <p:sldId id="431" r:id="rId42"/>
    <p:sldId id="429" r:id="rId43"/>
    <p:sldId id="427" r:id="rId44"/>
    <p:sldId id="430" r:id="rId4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B3"/>
    <a:srgbClr val="75222E"/>
    <a:srgbClr val="00B8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2"/>
    <p:restoredTop sz="93735" autoAdjust="0"/>
  </p:normalViewPr>
  <p:slideViewPr>
    <p:cSldViewPr snapToGrid="0">
      <p:cViewPr varScale="1">
        <p:scale>
          <a:sx n="189" d="100"/>
          <a:sy n="189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62971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875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0946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tiff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tiff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80.png"/><Relationship Id="rId4" Type="http://schemas.openxmlformats.org/officeDocument/2006/relationships/image" Target="../media/image7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75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hyperlink" Target="https://eeexplore.ieee.org/xp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7" Type="http://schemas.openxmlformats.org/officeDocument/2006/relationships/image" Target="../media/image84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7.tiff"/><Relationship Id="rId4" Type="http://schemas.openxmlformats.org/officeDocument/2006/relationships/image" Target="../media/image9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tiff"/><Relationship Id="rId5" Type="http://schemas.openxmlformats.org/officeDocument/2006/relationships/image" Target="../media/image94.png"/><Relationship Id="rId4" Type="http://schemas.openxmlformats.org/officeDocument/2006/relationships/image" Target="../media/image9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Automated AI &amp;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2BC3E-7A32-5844-8597-EB9784212070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DA52-BED3-A543-8EC8-80264E6B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93B3"/>
                </a:solidFill>
              </a:rPr>
              <a:t>GPU Optimize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43CC3-0DFB-2849-83E8-EA17757A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6" y="1012959"/>
            <a:ext cx="6219620" cy="32988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A2E7AD-CCDD-0340-9AFB-C40B90D6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27" y="3219648"/>
            <a:ext cx="2722843" cy="1671568"/>
          </a:xfrm>
          <a:prstGeom prst="rect">
            <a:avLst/>
          </a:prstGeom>
          <a:ln w="57150">
            <a:solidFill>
              <a:srgbClr val="00B8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29DE5-33C0-6243-823A-10155796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47" y="113784"/>
            <a:ext cx="1801453" cy="640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100FB-2089-0040-9455-5CCB1186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30" y="131108"/>
            <a:ext cx="821174" cy="640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C6303-E65D-B84E-AF05-2DE4462E3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38" y="2575112"/>
            <a:ext cx="2991933" cy="199711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B23C5-9EB6-A74D-A8F4-D5916E381D3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442693" y="3540095"/>
            <a:ext cx="838020" cy="3491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78F74D-728B-A14D-934C-914A1CDDD333}"/>
              </a:ext>
            </a:extLst>
          </p:cNvPr>
          <p:cNvSpPr txBox="1"/>
          <p:nvPr/>
        </p:nvSpPr>
        <p:spPr>
          <a:xfrm>
            <a:off x="3759569" y="3263096"/>
            <a:ext cx="1042288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GPU optimize</a:t>
            </a:r>
          </a:p>
        </p:txBody>
      </p:sp>
    </p:spTree>
    <p:extLst>
      <p:ext uri="{BB962C8B-B14F-4D97-AF65-F5344CB8AC3E}">
        <p14:creationId xmlns:p14="http://schemas.microsoft.com/office/powerpoint/2010/main" val="36679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1045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29471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15896-D041-4F41-966F-1FF95F31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8" y="1126175"/>
            <a:ext cx="5724607" cy="246455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1" y="3819728"/>
            <a:ext cx="1180315" cy="12099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19780278" flipH="1">
            <a:off x="1601096" y="1004102"/>
            <a:ext cx="2163568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induce / build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7589D7-089B-E14C-A3A3-E308A465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569" y="2700738"/>
            <a:ext cx="4543913" cy="23508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A0B5A-E6E8-7542-BC5F-CB434CD84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345" y="325824"/>
            <a:ext cx="2828763" cy="21169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4303DB2-D580-CA40-B922-52A22C760DC7}"/>
              </a:ext>
            </a:extLst>
          </p:cNvPr>
          <p:cNvSpPr/>
          <p:nvPr/>
        </p:nvSpPr>
        <p:spPr>
          <a:xfrm rot="19780278" flipH="1">
            <a:off x="4790076" y="387438"/>
            <a:ext cx="2709530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75222E"/>
                </a:solidFill>
              </a:rPr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160969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BF792-E73B-D64A-ABA0-96EF502D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89" y="941770"/>
            <a:ext cx="5815419" cy="39544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 flipH="1">
            <a:off x="7031275" y="783377"/>
            <a:ext cx="1433076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17A34-49C1-454F-86F5-9138E466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63" y="2121247"/>
            <a:ext cx="2280648" cy="20804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174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7D06F-2826-9C4A-8D19-A045A145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27" y="892008"/>
            <a:ext cx="6452679" cy="370748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>
            <a:off x="113305" y="1370736"/>
            <a:ext cx="1338044" cy="1330717"/>
          </a:xfrm>
          <a:prstGeom prst="rightArrow">
            <a:avLst>
              <a:gd name="adj1" fmla="val 50000"/>
              <a:gd name="adj2" fmla="val 20209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/ validate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EE7DB-6ADB-0C45-B569-E182B8C5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44313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AE076-9147-F948-AB64-D4BE8FF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AF5FD-971E-F04A-A40E-68250A9197B0}"/>
              </a:ext>
            </a:extLst>
          </p:cNvPr>
          <p:cNvSpPr txBox="1"/>
          <p:nvPr/>
        </p:nvSpPr>
        <p:spPr>
          <a:xfrm>
            <a:off x="2521163" y="968253"/>
            <a:ext cx="1568437" cy="400110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production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709AC-EEB9-0547-8BD4-077C8986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66" y="1372880"/>
            <a:ext cx="4078868" cy="3656836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E312E-0E73-9447-9DB4-2C873FEF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03" y="940445"/>
            <a:ext cx="1384651" cy="1049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19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dirty="0">
                <a:solidFill>
                  <a:srgbClr val="0093B3"/>
                </a:solidFill>
              </a:rPr>
              <a:t>Give me an </a:t>
            </a:r>
            <a:r>
              <a:rPr lang="en-US" sz="4800" i="1" dirty="0"/>
              <a:t>easy button</a:t>
            </a:r>
            <a:endParaRPr lang="en-US" sz="40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71601" y="3415553"/>
            <a:ext cx="5318311" cy="1177071"/>
          </a:xfrm>
          <a:prstGeom prst="rect">
            <a:avLst/>
          </a:prstGeom>
          <a:ln w="57150">
            <a:solidFill>
              <a:srgbClr val="00B8B3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ctr"/>
            <a:r>
              <a:rPr lang="en-US" sz="44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78795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Algorithm Explained</a:t>
            </a:r>
            <a:endParaRPr lang="en-US" sz="2400" b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9BDF1-6364-104D-9422-E1E3E9856800}"/>
              </a:ext>
            </a:extLst>
          </p:cNvPr>
          <p:cNvSpPr txBox="1">
            <a:spLocks/>
          </p:cNvSpPr>
          <p:nvPr/>
        </p:nvSpPr>
        <p:spPr>
          <a:xfrm>
            <a:off x="936358" y="3038963"/>
            <a:ext cx="7715273" cy="152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000" dirty="0"/>
              <a:t>WARNING  </a:t>
            </a:r>
          </a:p>
          <a:p>
            <a:endParaRPr lang="en-US" sz="4000" dirty="0"/>
          </a:p>
          <a:p>
            <a:r>
              <a:rPr lang="en-US" sz="4000" i="1" dirty="0"/>
              <a:t>In the weeds discussion follows</a:t>
            </a:r>
          </a:p>
        </p:txBody>
      </p:sp>
    </p:spTree>
    <p:extLst>
      <p:ext uri="{BB962C8B-B14F-4D97-AF65-F5344CB8AC3E}">
        <p14:creationId xmlns:p14="http://schemas.microsoft.com/office/powerpoint/2010/main" val="149732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10600-77E2-3049-8490-9C2FD06BDD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Algorithm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2918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aggregate feature channels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adaboost tree ensemble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non-maximal suppression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an image or frame?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8BC88-7E43-354F-8664-F0876CEB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4D237F-5DB1-A24A-A484-F50DAC938330}"/>
              </a:ext>
            </a:extLst>
          </p:cNvPr>
          <p:cNvGrpSpPr/>
          <p:nvPr/>
        </p:nvGrpSpPr>
        <p:grpSpPr>
          <a:xfrm>
            <a:off x="5834320" y="794258"/>
            <a:ext cx="1590908" cy="1057290"/>
            <a:chOff x="5834320" y="794258"/>
            <a:chExt cx="1590908" cy="10572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630E5-1B19-7141-A2AA-BCDD9B8A6034}"/>
                </a:ext>
              </a:extLst>
            </p:cNvPr>
            <p:cNvSpPr txBox="1"/>
            <p:nvPr/>
          </p:nvSpPr>
          <p:spPr>
            <a:xfrm>
              <a:off x="5834320" y="1097724"/>
              <a:ext cx="159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93B3"/>
                  </a:solidFill>
                </a:rPr>
                <a:t>true negative 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41F8F10A-7B0A-1840-AC80-8F97D7591D55}"/>
                </a:ext>
              </a:extLst>
            </p:cNvPr>
            <p:cNvSpPr/>
            <p:nvPr/>
          </p:nvSpPr>
          <p:spPr>
            <a:xfrm rot="8113007" flipH="1">
              <a:off x="6740246" y="79970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24C0AE0-6EA9-6243-BAF1-2F6D71CA0CB4}"/>
                </a:ext>
              </a:extLst>
            </p:cNvPr>
            <p:cNvSpPr/>
            <p:nvPr/>
          </p:nvSpPr>
          <p:spPr>
            <a:xfrm rot="8113006">
              <a:off x="5992324" y="1492081"/>
              <a:ext cx="385769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48AFC6B9-ADF7-1848-8C53-9DA0C97DD034}"/>
                </a:ext>
              </a:extLst>
            </p:cNvPr>
            <p:cNvSpPr/>
            <p:nvPr/>
          </p:nvSpPr>
          <p:spPr>
            <a:xfrm rot="2710928" flipH="1">
              <a:off x="6018968" y="79509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3D94B479-E0B8-8A42-9F37-73FC3E733AC0}"/>
                </a:ext>
              </a:extLst>
            </p:cNvPr>
            <p:cNvSpPr/>
            <p:nvPr/>
          </p:nvSpPr>
          <p:spPr>
            <a:xfrm rot="2731141">
              <a:off x="6688932" y="1488325"/>
              <a:ext cx="395626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1" grpId="0" animBg="1"/>
      <p:bldP spid="12" grpId="0" animBg="1"/>
      <p:bldP spid="17" grpId="0"/>
      <p:bldP spid="18" grpId="0" animBg="1"/>
      <p:bldP spid="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EA86ED0-EE4C-4D4A-BC7B-9EBD2650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Convolution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49CF-C14C-A34C-AD61-C64B24E2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57" y="1021427"/>
            <a:ext cx="4005243" cy="401261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6C772B89-AE70-4740-B428-4C14C0E23356}"/>
              </a:ext>
            </a:extLst>
          </p:cNvPr>
          <p:cNvSpPr/>
          <p:nvPr/>
        </p:nvSpPr>
        <p:spPr>
          <a:xfrm>
            <a:off x="1459250" y="2571750"/>
            <a:ext cx="1453033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  <a:endParaRPr lang="en-US" dirty="0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AC7ECFE-5AB0-D84E-A71B-E0C237D58274}"/>
              </a:ext>
            </a:extLst>
          </p:cNvPr>
          <p:cNvSpPr/>
          <p:nvPr/>
        </p:nvSpPr>
        <p:spPr>
          <a:xfrm rot="4298533" flipH="1">
            <a:off x="4598289" y="4086945"/>
            <a:ext cx="136800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kernel</a:t>
            </a:r>
            <a:endParaRPr lang="en-US" dirty="0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9388DB74-EBCB-424F-8A65-6A26C82934BC}"/>
              </a:ext>
            </a:extLst>
          </p:cNvPr>
          <p:cNvSpPr/>
          <p:nvPr/>
        </p:nvSpPr>
        <p:spPr>
          <a:xfrm rot="20233007" flipH="1">
            <a:off x="6521296" y="2211382"/>
            <a:ext cx="2326907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CF5E6-53F8-3E4E-AC8C-4244A65E90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372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7570-595E-7C4E-85E9-11C002A3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2182B-3540-E344-A915-FF965A3CC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92" y="3667460"/>
            <a:ext cx="1228414" cy="12306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A535D8-7AF2-DE4A-8D26-29AF4A116236}"/>
              </a:ext>
            </a:extLst>
          </p:cNvPr>
          <p:cNvGrpSpPr/>
          <p:nvPr/>
        </p:nvGrpSpPr>
        <p:grpSpPr>
          <a:xfrm>
            <a:off x="405895" y="1003171"/>
            <a:ext cx="8332209" cy="2338484"/>
            <a:chOff x="252000" y="1405516"/>
            <a:chExt cx="8332209" cy="23384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B870AF-E580-854A-82F0-D0BA531CE373}"/>
                </a:ext>
              </a:extLst>
            </p:cNvPr>
            <p:cNvGrpSpPr/>
            <p:nvPr/>
          </p:nvGrpSpPr>
          <p:grpSpPr>
            <a:xfrm>
              <a:off x="324358" y="1428774"/>
              <a:ext cx="8137451" cy="2240002"/>
              <a:chOff x="324358" y="1428774"/>
              <a:chExt cx="8137451" cy="22400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95A73D5-3BDD-F04C-B7C1-5ED2F810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58" y="1728856"/>
                <a:ext cx="8137451" cy="193992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FD622D-A624-2A46-B2BA-4A95DFCC6EA5}"/>
                  </a:ext>
                </a:extLst>
              </p:cNvPr>
              <p:cNvSpPr txBox="1"/>
              <p:nvPr/>
            </p:nvSpPr>
            <p:spPr>
              <a:xfrm>
                <a:off x="682191" y="1428774"/>
                <a:ext cx="111485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images pixels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B57F30-17A8-B345-8D75-CF612E4E0E69}"/>
                  </a:ext>
                </a:extLst>
              </p:cNvPr>
              <p:cNvSpPr txBox="1"/>
              <p:nvPr/>
            </p:nvSpPr>
            <p:spPr>
              <a:xfrm>
                <a:off x="4081522" y="1428774"/>
                <a:ext cx="62311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247966-6A40-5C4F-B21E-A7CAAFFFBB97}"/>
                  </a:ext>
                </a:extLst>
              </p:cNvPr>
              <p:cNvSpPr txBox="1"/>
              <p:nvPr/>
            </p:nvSpPr>
            <p:spPr>
              <a:xfrm>
                <a:off x="6989115" y="1432785"/>
                <a:ext cx="101713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convolution</a:t>
                </a:r>
              </a:p>
            </p:txBody>
          </p:sp>
        </p:grpSp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9D68AE8D-BA22-0146-8D39-E416F2259A4F}"/>
                </a:ext>
              </a:extLst>
            </p:cNvPr>
            <p:cNvSpPr/>
            <p:nvPr/>
          </p:nvSpPr>
          <p:spPr>
            <a:xfrm>
              <a:off x="252000" y="1405516"/>
              <a:ext cx="8332209" cy="2338484"/>
            </a:xfrm>
            <a:prstGeom prst="frame">
              <a:avLst>
                <a:gd name="adj1" fmla="val 0"/>
              </a:avLst>
            </a:prstGeom>
            <a:ln w="57150">
              <a:solidFill>
                <a:srgbClr val="009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FD1F72-1808-C848-A49C-CC8039B1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38" y="3537906"/>
            <a:ext cx="3859542" cy="148978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389130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Example Kernel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49761" y="3895042"/>
            <a:ext cx="295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74" y="3783257"/>
            <a:ext cx="887670" cy="1146901"/>
          </a:xfrm>
          <a:prstGeom prst="rect">
            <a:avLst/>
          </a:prstGeom>
          <a:ln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5C746-AE8E-6B49-BB50-81C3FD9DEB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6833F6-BD33-274F-BB3D-94BF2724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229E2-9096-1643-8569-923803B8BA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Gradients, Histograms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9024E-1A01-2545-A4BB-B114E101F9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E5C6E-0A45-6648-8DA1-7E1D43B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0714C2-387D-5D4D-AF47-996BF37C6D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F004CC-F3EC-BE4E-A534-6084477DAD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727475" y="2156251"/>
            <a:ext cx="379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1DCAF9-5881-3D46-91A7-6E64DFEB1F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97FBAB-433F-934C-99A5-F085756EF5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E3B880-F97D-BC4A-A219-8F9B769A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1B25-24CB-C34D-9CA9-5132CE76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45E1-C4B0-6B45-BD44-ED0A3677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" y="1454208"/>
            <a:ext cx="6061967" cy="311241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0E880-B943-304E-96D0-6F8D2035D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724" y="1960890"/>
            <a:ext cx="2332276" cy="20990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30173-B623-D34C-98F8-2C052FEDE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780" y="4621665"/>
            <a:ext cx="2480654" cy="3799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7B106-7901-2243-8A3D-2637DC94C0AC}"/>
              </a:ext>
            </a:extLst>
          </p:cNvPr>
          <p:cNvSpPr/>
          <p:nvPr/>
        </p:nvSpPr>
        <p:spPr>
          <a:xfrm>
            <a:off x="643500" y="976563"/>
            <a:ext cx="7857000" cy="307777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“natural images have fractal statistics that we can exploit to reliably predict image structure across scales”</a:t>
            </a:r>
          </a:p>
        </p:txBody>
      </p:sp>
    </p:spTree>
    <p:extLst>
      <p:ext uri="{BB962C8B-B14F-4D97-AF65-F5344CB8AC3E}">
        <p14:creationId xmlns:p14="http://schemas.microsoft.com/office/powerpoint/2010/main" val="306464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242020-3302-4546-9D01-B0BFE156C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4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93B3"/>
                </a:solidFill>
              </a:rPr>
              <a:t>Interactive Algorithm 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C9FB-7B8E-8749-B4D3-E619A1CC23F4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BA98F-7E9D-8B43-B1BE-2E0CA4F8F7FA}"/>
              </a:ext>
            </a:extLst>
          </p:cNvPr>
          <p:cNvSpPr txBox="1">
            <a:spLocks/>
          </p:cNvSpPr>
          <p:nvPr/>
        </p:nvSpPr>
        <p:spPr>
          <a:xfrm>
            <a:off x="1371601" y="3415553"/>
            <a:ext cx="5318311" cy="1177071"/>
          </a:xfrm>
          <a:prstGeom prst="rect">
            <a:avLst/>
          </a:prstGeom>
          <a:ln w="57150">
            <a:solidFill>
              <a:srgbClr val="00B8B3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ctr"/>
            <a:r>
              <a:rPr lang="en-US" sz="44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i="1" dirty="0">
                <a:solidFill>
                  <a:srgbClr val="0093B3"/>
                </a:solidFill>
              </a:rPr>
              <a:t>What is next?</a:t>
            </a:r>
            <a:endParaRPr lang="en-US" sz="4000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4F1EA-4E1F-6D41-BF74-849E07DFBFD9}"/>
              </a:ext>
            </a:extLst>
          </p:cNvPr>
          <p:cNvSpPr txBox="1">
            <a:spLocks/>
          </p:cNvSpPr>
          <p:nvPr/>
        </p:nvSpPr>
        <p:spPr>
          <a:xfrm>
            <a:off x="225631" y="2009425"/>
            <a:ext cx="8844410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800" b="0" i="1" dirty="0">
                <a:solidFill>
                  <a:srgbClr val="0093B3"/>
                </a:solidFill>
              </a:rPr>
              <a:t>Ways to improve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6671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E9-3175-5F4E-9CA3-E5C08F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Decision Tree Ensemble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0E5B4-640B-5D48-BE77-A400A602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56" y="2208612"/>
            <a:ext cx="3858246" cy="2269258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7081D-8CE5-2B46-A9E8-D9E2CD26D049}"/>
              </a:ext>
            </a:extLst>
          </p:cNvPr>
          <p:cNvSpPr txBox="1"/>
          <p:nvPr/>
        </p:nvSpPr>
        <p:spPr>
          <a:xfrm>
            <a:off x="2184556" y="1321632"/>
            <a:ext cx="1584857" cy="523220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5222E"/>
                </a:solidFill>
              </a:rPr>
              <a:t>AdaBoost</a:t>
            </a:r>
            <a:endParaRPr lang="en-US" dirty="0">
              <a:solidFill>
                <a:srgbClr val="75222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33E06-4EAF-D644-B1FA-C7DC3417755F}"/>
              </a:ext>
            </a:extLst>
          </p:cNvPr>
          <p:cNvSpPr txBox="1"/>
          <p:nvPr/>
        </p:nvSpPr>
        <p:spPr>
          <a:xfrm>
            <a:off x="4626452" y="1317894"/>
            <a:ext cx="1416350" cy="523220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5222E"/>
                </a:solidFill>
              </a:rPr>
              <a:t>XGBoost</a:t>
            </a:r>
            <a:endParaRPr lang="en-US" dirty="0">
              <a:solidFill>
                <a:srgbClr val="75222E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667E587-B4C0-F944-97D5-11A14C86B8E3}"/>
              </a:ext>
            </a:extLst>
          </p:cNvPr>
          <p:cNvSpPr/>
          <p:nvPr/>
        </p:nvSpPr>
        <p:spPr>
          <a:xfrm>
            <a:off x="4000500" y="1465729"/>
            <a:ext cx="450476" cy="299393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F085A-41F0-E140-8902-F3E4AFC7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60" y="1937314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589563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E9-3175-5F4E-9CA3-E5C08F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HDecideIT</a:t>
            </a:r>
            <a:r>
              <a:rPr lang="en-US" dirty="0"/>
              <a:t> </a:t>
            </a:r>
            <a:r>
              <a:rPr lang="en-US" dirty="0">
                <a:solidFill>
                  <a:srgbClr val="0093B3"/>
                </a:solidFill>
              </a:rPr>
              <a:t>Meta-Algorithm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18852-91F4-964E-B608-EC1F4172D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20" y="3463289"/>
            <a:ext cx="1059066" cy="10610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64ED3-6C7D-5042-92B8-1D1F4C55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3" y="962430"/>
            <a:ext cx="1308100" cy="124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03BA2D-581B-BF49-8C08-41DAA5022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13" y="962430"/>
            <a:ext cx="1308100" cy="124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EE94E-724D-EE49-848D-E4897D97D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13" y="962430"/>
            <a:ext cx="1308100" cy="124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8E267C-8B55-7949-8584-FB3DD8B62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212" y="1375389"/>
            <a:ext cx="580262" cy="552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E087DA-14E6-0F49-911C-5AC512DEB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627434" y="1655672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  <p:sp>
        <p:nvSpPr>
          <p:cNvPr id="16" name="Pentagon 15">
            <a:extLst>
              <a:ext uri="{FF2B5EF4-FFF2-40B4-BE49-F238E27FC236}">
                <a16:creationId xmlns:a16="http://schemas.microsoft.com/office/drawing/2014/main" id="{A67ABFFF-E77C-CB40-9D1F-0D9ED59B04A2}"/>
              </a:ext>
            </a:extLst>
          </p:cNvPr>
          <p:cNvSpPr/>
          <p:nvPr/>
        </p:nvSpPr>
        <p:spPr>
          <a:xfrm>
            <a:off x="1265867" y="2491135"/>
            <a:ext cx="258274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1. convolving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2951AD-F132-734E-B670-997861E40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734" y="2074563"/>
            <a:ext cx="2920987" cy="1718002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18" name="Pentagon 17">
            <a:extLst>
              <a:ext uri="{FF2B5EF4-FFF2-40B4-BE49-F238E27FC236}">
                <a16:creationId xmlns:a16="http://schemas.microsoft.com/office/drawing/2014/main" id="{F68E5080-4014-F84F-954B-0C1CFC8BB70D}"/>
              </a:ext>
            </a:extLst>
          </p:cNvPr>
          <p:cNvSpPr/>
          <p:nvPr/>
        </p:nvSpPr>
        <p:spPr>
          <a:xfrm>
            <a:off x="5837857" y="1471681"/>
            <a:ext cx="2582740" cy="590400"/>
          </a:xfrm>
          <a:prstGeom prst="homePlate">
            <a:avLst>
              <a:gd name="adj" fmla="val 0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2. classifying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CC0FE6-9673-204E-9F4F-7870D205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749" y="1976401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BE0513-1846-FD40-95A0-078C078E8FB7}"/>
              </a:ext>
            </a:extLst>
          </p:cNvPr>
          <p:cNvCxnSpPr>
            <a:stCxn id="15" idx="0"/>
            <a:endCxn id="19" idx="1"/>
          </p:cNvCxnSpPr>
          <p:nvPr/>
        </p:nvCxnSpPr>
        <p:spPr>
          <a:xfrm>
            <a:off x="4893592" y="1741353"/>
            <a:ext cx="1055157" cy="3207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91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078" y="915731"/>
            <a:ext cx="8844410" cy="1790700"/>
          </a:xfrm>
        </p:spPr>
        <p:txBody>
          <a:bodyPr>
            <a:normAutofit fontScale="90000"/>
          </a:bodyPr>
          <a:lstStyle/>
          <a:p>
            <a:br>
              <a:rPr lang="en-US" sz="4800" b="0" i="1" dirty="0"/>
            </a:br>
            <a:br>
              <a:rPr lang="en-US" sz="4800" b="0" i="1" dirty="0">
                <a:solidFill>
                  <a:srgbClr val="0093B3"/>
                </a:solidFill>
              </a:rPr>
            </a:br>
            <a:r>
              <a:rPr lang="en-US" sz="4800" b="0" i="1" dirty="0">
                <a:solidFill>
                  <a:srgbClr val="0093B3"/>
                </a:solidFill>
              </a:rPr>
              <a:t>Swap Classifier to Neural Net</a:t>
            </a:r>
            <a:endParaRPr lang="en-US" sz="4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B6754-BC4A-5E49-B1E5-487D288F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8" y="3107986"/>
            <a:ext cx="13081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8C56F-959E-4A40-B484-1C84B550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8" y="3107986"/>
            <a:ext cx="130810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FA20DE-4656-324A-AA6B-7B795DE30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278" y="3107986"/>
            <a:ext cx="1308100" cy="124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93CE88-1117-9D47-A268-9FCEB6DA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77" y="3520945"/>
            <a:ext cx="580262" cy="552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0E0E5-B82A-614D-A427-A759F6009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97677" y="3828125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EAE0D3-8126-004C-B747-8097C7506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672" y="2852336"/>
            <a:ext cx="2236402" cy="1889312"/>
          </a:xfrm>
          <a:prstGeom prst="rect">
            <a:avLst/>
          </a:prstGeom>
          <a:ln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94531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AI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1692"/>
            <a:ext cx="602316" cy="6668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E9-3175-5F4E-9CA3-E5C08F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Classifier portion with DNN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640BA-C10B-A249-AFCD-6F78F75E7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91"/>
          <a:stretch/>
        </p:blipFill>
        <p:spPr>
          <a:xfrm>
            <a:off x="228600" y="2261221"/>
            <a:ext cx="3362370" cy="238012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5ACDA-8E61-754C-B123-A4AAB4E2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94" y="1035941"/>
            <a:ext cx="3191928" cy="238012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36705-3573-1045-93F9-394CA1D0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948" y="2571750"/>
            <a:ext cx="2637705" cy="222833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42E2E9-8451-A54F-B31E-E35F608A6386}"/>
              </a:ext>
            </a:extLst>
          </p:cNvPr>
          <p:cNvSpPr/>
          <p:nvPr/>
        </p:nvSpPr>
        <p:spPr>
          <a:xfrm>
            <a:off x="1305811" y="1211410"/>
            <a:ext cx="3380990" cy="461665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93B3"/>
                </a:solidFill>
              </a:rPr>
              <a:t>DNN Polynomial Transfer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78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11" y="1719407"/>
            <a:ext cx="1597652" cy="1637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CAC5A-E4E5-7448-8557-90BD6610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7" y="3348582"/>
            <a:ext cx="2019038" cy="1611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4D0-3D36-354B-84BA-943C4E985D81}"/>
              </a:ext>
            </a:extLst>
          </p:cNvPr>
          <p:cNvSpPr txBox="1"/>
          <p:nvPr/>
        </p:nvSpPr>
        <p:spPr>
          <a:xfrm>
            <a:off x="2855172" y="3901733"/>
            <a:ext cx="798034" cy="303661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17CD3-BA7F-DB41-BA28-90BCFA6C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3" y="4205394"/>
            <a:ext cx="1271479" cy="824322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838438" y="1527959"/>
            <a:ext cx="877804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497156" y="312339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980880" y="1352161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400625" y="1672387"/>
            <a:ext cx="157491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algorithm induction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7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Requirements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Complex GOTs solution, support needed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 &amp;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performance,  induction &amp; inference speed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  -  don’t require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dirty="0">
                <a:solidFill>
                  <a:srgbClr val="0093B3"/>
                </a:solidFill>
              </a:rPr>
              <a:t>Give me an </a:t>
            </a:r>
            <a:r>
              <a:rPr lang="en-US" sz="4800" i="1" dirty="0"/>
              <a:t>easy button</a:t>
            </a:r>
            <a:endParaRPr lang="en-US" sz="40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54942" y="3111743"/>
            <a:ext cx="2531500" cy="727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ctr"/>
            <a:r>
              <a:rPr lang="en-US" sz="4800" dirty="0"/>
              <a:t>Dataiku</a:t>
            </a:r>
          </a:p>
        </p:txBody>
      </p:sp>
    </p:spTree>
    <p:extLst>
      <p:ext uri="{BB962C8B-B14F-4D97-AF65-F5344CB8AC3E}">
        <p14:creationId xmlns:p14="http://schemas.microsoft.com/office/powerpoint/2010/main" val="215786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28D36-0D5B-1546-97C2-A3749A55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498" y="2684835"/>
            <a:ext cx="6633209" cy="250973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Enterprise,   Automated,   End-to-End,   Self-Service</a:t>
            </a:r>
          </a:p>
          <a:p>
            <a:endParaRPr lang="en-US" b="1" dirty="0"/>
          </a:p>
          <a:p>
            <a:r>
              <a:rPr lang="en-US" sz="2900" dirty="0">
                <a:solidFill>
                  <a:srgbClr val="75222E"/>
                </a:solidFill>
              </a:rPr>
              <a:t>Artificial Intelligence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Deep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Machine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4638" y="1044102"/>
            <a:ext cx="4842763" cy="14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78" y="4529205"/>
            <a:ext cx="1891761" cy="572530"/>
          </a:xfrm>
          <a:prstGeom prst="rect">
            <a:avLst/>
          </a:prstGeom>
          <a:ln w="19050">
            <a:solidFill>
              <a:srgbClr val="00B8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C1D55-F943-854F-827A-3D0DFB01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9" y="309600"/>
            <a:ext cx="8862422" cy="398809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9285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8184</TotalTime>
  <Words>678</Words>
  <Application>Microsoft Macintosh PowerPoint</Application>
  <PresentationFormat>On-screen Show (16:9)</PresentationFormat>
  <Paragraphs>213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Boosting</vt:lpstr>
      <vt:lpstr>AI Boosting</vt:lpstr>
      <vt:lpstr>DevOps Cycle</vt:lpstr>
      <vt:lpstr>Requirements</vt:lpstr>
      <vt:lpstr>Give me an easy button</vt:lpstr>
      <vt:lpstr>PowerPoint Presentation</vt:lpstr>
      <vt:lpstr>PowerPoint Presentation</vt:lpstr>
      <vt:lpstr>GPU Optimize</vt:lpstr>
      <vt:lpstr>Jupyter Notebook Proof-of-Concept</vt:lpstr>
      <vt:lpstr>Easy Button Dataiku</vt:lpstr>
      <vt:lpstr>Easy Button Dataiku</vt:lpstr>
      <vt:lpstr>Easy Button Dataiku</vt:lpstr>
      <vt:lpstr>Easy Button Dataiku</vt:lpstr>
      <vt:lpstr>Give me an easy button</vt:lpstr>
      <vt:lpstr>Algorithm Explained</vt:lpstr>
      <vt:lpstr>Algorithm Explained</vt:lpstr>
      <vt:lpstr>What is an image or frame?</vt:lpstr>
      <vt:lpstr>Matrix of Pixels</vt:lpstr>
      <vt:lpstr>Convolution Explained</vt:lpstr>
      <vt:lpstr>Convolution – kernel applied to pixels</vt:lpstr>
      <vt:lpstr>Example Kernel – remove neighbor color</vt:lpstr>
      <vt:lpstr>Channels Colors</vt:lpstr>
      <vt:lpstr>Image Pyramids</vt:lpstr>
      <vt:lpstr>Channels Gradients, Histograms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Object Detection w/ Fast Feature Pyramids</vt:lpstr>
      <vt:lpstr>Object Detection w/ Fast Feature Pyramids</vt:lpstr>
      <vt:lpstr>14 dense pages            https://eeexplore.ieee.org/xpl</vt:lpstr>
      <vt:lpstr>Interactive Algorithm </vt:lpstr>
      <vt:lpstr>What is next?</vt:lpstr>
      <vt:lpstr>Update Decision Tree Ensemble</vt:lpstr>
      <vt:lpstr>HDecideIT Meta-Algorithm</vt:lpstr>
      <vt:lpstr>  Swap Classifier to Neural Net</vt:lpstr>
      <vt:lpstr>Replace Classifier portion with DNN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421</cp:revision>
  <dcterms:created xsi:type="dcterms:W3CDTF">2019-02-25T19:12:34Z</dcterms:created>
  <dcterms:modified xsi:type="dcterms:W3CDTF">2019-03-13T03:59:57Z</dcterms:modified>
</cp:coreProperties>
</file>